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142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839BFB-1915-43E6-999E-BB1693BBE8A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F2524-389E-4BFA-9ECB-4A928504E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1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T-15-D010-Catalog_ER.html#OGC 10-032r8" TargetMode="External"/><Relationship Id="rId7" Type="http://schemas.openxmlformats.org/officeDocument/2006/relationships/hyperlink" Target="https://portal.opengeospatial.org/wiki/pub/Testbed15/ConvertDocsOutputTestbed15/testbed15/T-15-D010-Catalog_ER.html#SRU-Extension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ortal.opengeospatial.org/wiki/pub/Testbed15/ConvertDocsOutputTestbed15/testbed15/T-15-D010-Catalog_ER.html#OGC17-047" TargetMode="External"/><Relationship Id="rId5" Type="http://schemas.openxmlformats.org/officeDocument/2006/relationships/hyperlink" Target="https://portal.opengeospatial.org/wiki/pub/Testbed15/ConvertDocsOutputTestbed15/testbed15/T-15-D010-Catalog_ER.html#OGC14-055r2" TargetMode="External"/><Relationship Id="rId4" Type="http://schemas.openxmlformats.org/officeDocument/2006/relationships/hyperlink" Target="T-15-D010-Catalog_ER.html#OGC 13-026r9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opengeospatial.org/wiki/pub/Testbed15/ConvertDocsOutputTestbed15/testbed15/T-15-D010-Catalog_ER.html#OGC14-055r2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ortal.opengeospatial.org/wiki/pub/Testbed15/ConvertDocsOutputTestbed15/testbed15/T-15-D010-Catalog_ER.html#GeoDCAT-AP" TargetMode="External"/><Relationship Id="rId5" Type="http://schemas.openxmlformats.org/officeDocument/2006/relationships/hyperlink" Target="https://portal.opengeospatial.org/wiki/pub/Testbed15/ConvertDocsOutputTestbed15/testbed15/T-15-D010-Catalog_ER.html#DQV" TargetMode="External"/><Relationship Id="rId4" Type="http://schemas.openxmlformats.org/officeDocument/2006/relationships/hyperlink" Target="https://portal.opengeospatial.org/wiki/pub/Testbed15/ConvertDocsOutputTestbed15/testbed15/T-15-D010-Catalog_ER.html#DCAT-2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Several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emerged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Earth Observation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capacities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These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host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large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paradigm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shift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towards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exascale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scientific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capabilities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DC208-92AF-4BBF-8595-1C12855D7095}" type="slidenum">
              <a:rPr lang="en-GB" smtClean="0">
                <a:solidFill>
                  <a:prstClr val="black"/>
                </a:solidFill>
              </a:rPr>
              <a:pPr/>
              <a:t>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969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Case 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"As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(still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shall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Catalogue Service. I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shall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update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Catalogue.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shall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catalogue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DC208-92AF-4BBF-8595-1C12855D7095}" type="slidenum">
              <a:rPr lang="en-GB" smtClean="0">
                <a:solidFill>
                  <a:prstClr val="black"/>
                </a:solidFill>
              </a:rPr>
              <a:pPr/>
              <a:t>10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114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Case B.1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"As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shall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Management Service (EMS)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Testbed-14. After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deployment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shall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Catalogue Service via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machine-to-machine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DC208-92AF-4BBF-8595-1C12855D7095}" type="slidenum">
              <a:rPr lang="en-GB" smtClean="0">
                <a:solidFill>
                  <a:prstClr val="black"/>
                </a:solidFill>
              </a:rPr>
              <a:pPr/>
              <a:t>11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590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Case B.2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"As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shall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un-deploy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shall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delete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relative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Catalogue Service via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machine-to-machine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DC208-92AF-4BBF-8595-1C12855D7095}" type="slidenum">
              <a:rPr lang="en-GB" smtClean="0">
                <a:solidFill>
                  <a:prstClr val="black"/>
                </a:solidFill>
              </a:rPr>
              <a:pPr/>
              <a:t>12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555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Case C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"As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shall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Catalogue Service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find an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such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vegetation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(NDVI). I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shall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form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available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criteria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keywords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Catalogue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shall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criteria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Catalogue Service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shall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mediated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shall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GUI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experience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DC208-92AF-4BBF-8595-1C12855D7095}" type="slidenum">
              <a:rPr lang="en-GB" smtClean="0">
                <a:solidFill>
                  <a:prstClr val="black"/>
                </a:solidFill>
              </a:rPr>
              <a:pPr/>
              <a:t>13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25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Case 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"As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shall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Catalogue Service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find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(e.g.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(e.g.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workflow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chain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systematically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certain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Catalogue Service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shall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mediated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Catalogue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GUI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experience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shall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verifying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compatible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(i.e.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type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correspond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Catalogue Service".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DC208-92AF-4BBF-8595-1C12855D7095}" type="slidenum">
              <a:rPr lang="en-GB" smtClean="0">
                <a:solidFill>
                  <a:prstClr val="black"/>
                </a:solidFill>
              </a:rPr>
              <a:pPr/>
              <a:t>14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995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Testbed-13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Testbed-14 Engineering Reports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deployment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standardized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(OGC Web Processing Service (WPS)). The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agnostic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dedicated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standardized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such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OGC WPS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(e.g. Docker),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DC208-92AF-4BBF-8595-1C12855D7095}" type="slidenum">
              <a:rPr lang="en-GB" smtClean="0">
                <a:solidFill>
                  <a:prstClr val="black"/>
                </a:solidFill>
              </a:rPr>
              <a:pPr/>
              <a:t>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51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T15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 &amp;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discovery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Catalog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discovery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end-users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exploit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such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capacities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facilities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must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discover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invocation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instructions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available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behind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WPS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DC208-92AF-4BBF-8595-1C12855D7095}" type="slidenum">
              <a:rPr lang="en-GB" smtClean="0">
                <a:solidFill>
                  <a:prstClr val="black"/>
                </a:solidFill>
              </a:rPr>
              <a:pPr/>
              <a:t>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507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rtl="0">
              <a:buFont typeface="Arial" panose="020B0604020202020204" pitchFamily="34" charset="0"/>
              <a:buNone/>
            </a:pPr>
            <a:r>
              <a:rPr lang="en-US" u="sng" dirty="0"/>
              <a:t>2 essential components: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end-user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DC208-92AF-4BBF-8595-1C12855D7095}" type="slidenum">
              <a:rPr lang="en-GB" smtClean="0">
                <a:solidFill>
                  <a:prstClr val="black"/>
                </a:solidFill>
              </a:rPr>
              <a:pPr/>
              <a:t>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94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Service interface allows discovery of processing capacities and their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DC208-92AF-4BBF-8595-1C12855D7095}" type="slidenum">
              <a:rPr lang="en-GB" smtClean="0">
                <a:solidFill>
                  <a:prstClr val="black"/>
                </a:solidFill>
              </a:rPr>
              <a:pPr/>
              <a:t>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594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Service interface allows discovery of processing capacities and their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DC208-92AF-4BBF-8595-1C12855D7095}" type="slidenum">
              <a:rPr lang="en-GB" smtClean="0">
                <a:solidFill>
                  <a:prstClr val="black"/>
                </a:solidFill>
              </a:rPr>
              <a:pPr/>
              <a:t>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178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bindings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Catalogue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GeoJSON Data Model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T15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OGC Standards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OWS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OGC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Extensions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OpenSearch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namely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[OGC 10-032r8]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[OGC 13-026r9]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[OGC14-055r2]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[OGC17-047]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Support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discovery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faceted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borrowed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OASIS SRU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specifications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SRU extension of OpenSearch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DC208-92AF-4BBF-8595-1C12855D7095}" type="slidenum">
              <a:rPr lang="en-GB" smtClean="0">
                <a:solidFill>
                  <a:prstClr val="black"/>
                </a:solidFill>
              </a:rPr>
              <a:pPr/>
              <a:t>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589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Model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relies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OGC OWS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[OGC14-055r2]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de-DE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Offerings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endpoints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Additional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offering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preliminary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OGC API Common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These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accessible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deployment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Docker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rtl="0"/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GeoJSON-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corresponding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JSON-LD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catalog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modelled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dcat:DataService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 </a:t>
            </a:r>
            <a:r>
              <a:rPr lang="de-DE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[DCAT-2]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Quality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Vocabulary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[DQV]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Model was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[GeoDCAT-AP]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DC208-92AF-4BBF-8595-1C12855D7095}" type="slidenum">
              <a:rPr lang="en-GB" smtClean="0">
                <a:solidFill>
                  <a:prstClr val="black"/>
                </a:solidFill>
              </a:rPr>
              <a:pPr/>
              <a:t>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281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transactional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capabilities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Catalogue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 OpenAPI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formerly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Swagger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API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REST APIs)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emerging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OGC API Common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account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DC208-92AF-4BBF-8595-1C12855D7095}" type="slidenum">
              <a:rPr lang="en-GB" smtClean="0">
                <a:solidFill>
                  <a:prstClr val="black"/>
                </a:solidFill>
              </a:rPr>
              <a:pPr/>
              <a:t>9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936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9004F-D576-4BC4-9A3C-91A95698396A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48CA4-88AF-4D4A-9692-1FB16EA8E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43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9004F-D576-4BC4-9A3C-91A95698396A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48CA4-88AF-4D4A-9692-1FB16EA8E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17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9004F-D576-4BC4-9A3C-91A95698396A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48CA4-88AF-4D4A-9692-1FB16EA8E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75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DD5407-BBFF-CF4B-BCAA-046D37ED3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20CDC1D-3CFD-FB4F-8F40-8D9C31E83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CDB0A5-5CE0-044D-ACEC-ED59BB9DC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7942-20AB-534D-99D3-83157A7183D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1/17/2020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13AFD76-D94F-B341-BF0E-44081C13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tint val="75000"/>
                  </a:prstClr>
                </a:solidFill>
              </a:rPr>
              <a:t>© 2019 Open Geospatial Consortium http://www.opengeospatial.org.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36A0B2A-159D-604C-82E6-E7F783895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412F8-B9A4-5E49-8EDD-2F3419EE31E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Text Box 18">
            <a:extLst>
              <a:ext uri="{FF2B5EF4-FFF2-40B4-BE49-F238E27FC236}">
                <a16:creationId xmlns="" xmlns:a16="http://schemas.microsoft.com/office/drawing/2014/main" id="{CEA297F0-23B0-4141-A0C9-71DB886B941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67600" y="214313"/>
            <a:ext cx="1346200" cy="215900"/>
          </a:xfrm>
          <a:prstGeom prst="rect">
            <a:avLst/>
          </a:prstGeom>
          <a:noFill/>
          <a:ln w="9525">
            <a:noFill/>
            <a:miter lim="800000"/>
            <a:headEnd type="none" w="med" len="lg"/>
            <a:tailEnd/>
          </a:ln>
          <a:effectLst/>
        </p:spPr>
        <p:txBody>
          <a:bodyPr lIns="0" rIns="0">
            <a:prstTxWarp prst="textNoShape">
              <a:avLst/>
            </a:prstTxWarp>
            <a:spAutoFit/>
          </a:bodyPr>
          <a:lstStyle/>
          <a:p>
            <a:pPr defTabSz="457200"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ea typeface="Arial" pitchFamily="-106" charset="0"/>
                <a:cs typeface="Arial" pitchFamily="-106" charset="0"/>
              </a:rPr>
              <a:t>®</a:t>
            </a:r>
          </a:p>
        </p:txBody>
      </p:sp>
      <p:pic>
        <p:nvPicPr>
          <p:cNvPr id="8" name="Picture 10" descr="OGC header 20101220.png">
            <a:extLst>
              <a:ext uri="{FF2B5EF4-FFF2-40B4-BE49-F238E27FC236}">
                <a16:creationId xmlns="" xmlns:a16="http://schemas.microsoft.com/office/drawing/2014/main" id="{DAA4F888-0E2F-DE41-B5D6-D1E879FA66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1" descr="whitelogo_OGC2-01-01.png">
            <a:extLst>
              <a:ext uri="{FF2B5EF4-FFF2-40B4-BE49-F238E27FC236}">
                <a16:creationId xmlns="" xmlns:a16="http://schemas.microsoft.com/office/drawing/2014/main" id="{531ADCF4-F341-324A-8920-367B269B00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4688" y="69850"/>
            <a:ext cx="2119312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913AC7E-88F9-2C49-99C5-D1B800E52ACD}"/>
              </a:ext>
            </a:extLst>
          </p:cNvPr>
          <p:cNvSpPr txBox="1"/>
          <p:nvPr userDrawn="1"/>
        </p:nvSpPr>
        <p:spPr>
          <a:xfrm>
            <a:off x="8610600" y="50800"/>
            <a:ext cx="279400" cy="2460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srgbClr val="FFFFFF"/>
                </a:solidFill>
                <a:ea typeface="Arial" pitchFamily="-106" charset="0"/>
                <a:cs typeface="Arial" pitchFamily="-106" charset="0"/>
              </a:rPr>
              <a:t>®</a:t>
            </a:r>
          </a:p>
        </p:txBody>
      </p:sp>
    </p:spTree>
    <p:extLst>
      <p:ext uri="{BB962C8B-B14F-4D97-AF65-F5344CB8AC3E}">
        <p14:creationId xmlns:p14="http://schemas.microsoft.com/office/powerpoint/2010/main" val="313909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C2070E-A6FF-8B41-9E45-A332BE694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FADDD28-75A7-5842-9A74-329BA478E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F5CE7BF-44F9-3D44-A0F3-6C05AC64D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7942-20AB-534D-99D3-83157A7183D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1/17/2020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0C092EF-A984-1B4A-96EA-F582EA608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tint val="75000"/>
                  </a:prstClr>
                </a:solidFill>
              </a:rPr>
              <a:t>© 2019 Open Geospatial Consortium http://www.opengeospatial.org.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5055BBE-8498-A042-B2A1-21508578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8C8551-9A4E-1347-BCB9-86FAE09B2AF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086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70FDEE-91BD-5148-BAA3-9489D137C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3D0C946-FFB7-9A41-8901-CC44770A9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DCEFAFF-8543-F74D-8689-32C85663B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7942-20AB-534D-99D3-83157A7183D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1/17/2020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2AD299A-F912-E441-A6D6-FE21A3EA1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tint val="75000"/>
                  </a:prstClr>
                </a:solidFill>
              </a:rPr>
              <a:t>© 2019 Open Geospatial Consortium http://www.opengeospatial.org.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29A87F7-F361-0E45-B22B-8BF7BDDCD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8C8551-9A4E-1347-BCB9-86FAE09B2AF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34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83F851-9099-7449-AC21-911F935C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7CA54BF-3AA9-8146-BEDA-6A8977E59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7942-20AB-534D-99D3-83157A7183D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1/17/2020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C974352-A7BE-F649-91D0-3301B9326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tint val="75000"/>
                  </a:prstClr>
                </a:solidFill>
              </a:rPr>
              <a:t>© 2019 Open Geospatial Consortium http://www.opengeospatial.org.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B5DBE90-F1D7-5D43-9F4F-671B8AB3E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8C8551-9A4E-1347-BCB9-86FAE09B2AF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884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D0927033-BAA8-D342-886B-DF4F53F76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latin typeface="CG Time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F942F3D-DB66-A04D-BE3E-8A20B5C4C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© 2019 Open Geospatial Consortium http://www.opengeospatial.org.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1093A50-5578-824E-AB96-0A5E438AE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Making Location Count. 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577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9004F-D576-4BC4-9A3C-91A95698396A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48CA4-88AF-4D4A-9692-1FB16EA8E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82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9004F-D576-4BC4-9A3C-91A95698396A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48CA4-88AF-4D4A-9692-1FB16EA8E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91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9004F-D576-4BC4-9A3C-91A95698396A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48CA4-88AF-4D4A-9692-1FB16EA8E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9004F-D576-4BC4-9A3C-91A95698396A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48CA4-88AF-4D4A-9692-1FB16EA8E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45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9004F-D576-4BC4-9A3C-91A95698396A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48CA4-88AF-4D4A-9692-1FB16EA8E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75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9004F-D576-4BC4-9A3C-91A95698396A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48CA4-88AF-4D4A-9692-1FB16EA8E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6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9004F-D576-4BC4-9A3C-91A95698396A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48CA4-88AF-4D4A-9692-1FB16EA8E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43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9004F-D576-4BC4-9A3C-91A95698396A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48CA4-88AF-4D4A-9692-1FB16EA8E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68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9004F-D576-4BC4-9A3C-91A95698396A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48CA4-88AF-4D4A-9692-1FB16EA8E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7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6876531-1B7A-4B4C-B184-57089D918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E2E8F2D-78D2-0A4A-BE3A-8B5CC99AB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FFCC9F3-7C17-7040-9C9C-78D3D305B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4B37F39-4B3C-4D61-B7B7-1FBCF86E5C21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 defTabSz="457200"/>
              <a:t>17/01/2020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152A711-B917-8647-BD24-AF67CB87E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467DFA9-C44C-1040-86ED-E1942A792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B74DA93-2BB1-47DF-9D5B-44BA8AEFCBA6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17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emf"/><Relationship Id="rId5" Type="http://schemas.openxmlformats.org/officeDocument/2006/relationships/image" Target="../media/image23.emf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0EBE619-411D-8843-817F-97650825C4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304" y="1143000"/>
            <a:ext cx="6867392" cy="51505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A2D66B0-736F-7940-AB8F-E2FED6859A5A}"/>
              </a:ext>
            </a:extLst>
          </p:cNvPr>
          <p:cNvSpPr/>
          <p:nvPr/>
        </p:nvSpPr>
        <p:spPr>
          <a:xfrm>
            <a:off x="0" y="5985164"/>
            <a:ext cx="9144000" cy="872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4000" dirty="0">
                <a:solidFill>
                  <a:prstClr val="white"/>
                </a:solidFill>
                <a:latin typeface="Calibri Light" panose="020F0302020204030204"/>
              </a:rPr>
              <a:t>Earth Observation Applications Discovery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F38C7393-0FE7-EF47-9AD4-34533AC854E8}"/>
              </a:ext>
            </a:extLst>
          </p:cNvPr>
          <p:cNvSpPr/>
          <p:nvPr/>
        </p:nvSpPr>
        <p:spPr>
          <a:xfrm>
            <a:off x="1286360" y="5887947"/>
            <a:ext cx="1038386" cy="263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241"/>
            <a:ext cx="821055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49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84908ED-48C6-DA47-8518-A218775DF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64" y="1437401"/>
            <a:ext cx="2478809" cy="33497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E5EDFC2-DE74-0C4B-A9DE-C12C0F512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773" y="1437401"/>
            <a:ext cx="2289464" cy="3295441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="" xmlns:a16="http://schemas.microsoft.com/office/drawing/2014/main" id="{C273B21F-A72A-C044-A582-8E0CAC3BA6A6}"/>
              </a:ext>
            </a:extLst>
          </p:cNvPr>
          <p:cNvSpPr/>
          <p:nvPr/>
        </p:nvSpPr>
        <p:spPr>
          <a:xfrm>
            <a:off x="3659332" y="2452254"/>
            <a:ext cx="1709881" cy="33250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93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425804F-9AB9-1D44-9391-A1047E27D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466" y="1201897"/>
            <a:ext cx="1909956" cy="2381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84908ED-48C6-DA47-8518-A218775DF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187" y="1197730"/>
            <a:ext cx="1762349" cy="23815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AC13172-37F9-4746-AD02-4F945F4FD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001" y="4223392"/>
            <a:ext cx="1627731" cy="2342947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="" xmlns:a16="http://schemas.microsoft.com/office/drawing/2014/main" id="{5469D7AD-C7DF-604D-BD14-C17327399283}"/>
              </a:ext>
            </a:extLst>
          </p:cNvPr>
          <p:cNvSpPr/>
          <p:nvPr/>
        </p:nvSpPr>
        <p:spPr>
          <a:xfrm>
            <a:off x="3652826" y="1801090"/>
            <a:ext cx="1709881" cy="33250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="" xmlns:a16="http://schemas.microsoft.com/office/drawing/2014/main" id="{C846A52E-490F-B843-A8B0-FD04CA748B17}"/>
              </a:ext>
            </a:extLst>
          </p:cNvPr>
          <p:cNvSpPr/>
          <p:nvPr/>
        </p:nvSpPr>
        <p:spPr>
          <a:xfrm rot="7994466">
            <a:off x="4696755" y="3389234"/>
            <a:ext cx="1331904" cy="38009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11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425804F-9AB9-1D44-9391-A1047E27D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466" y="1201897"/>
            <a:ext cx="1909956" cy="2381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84908ED-48C6-DA47-8518-A218775DF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187" y="1197730"/>
            <a:ext cx="1762349" cy="23815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AC13172-37F9-4746-AD02-4F945F4FD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001" y="4223392"/>
            <a:ext cx="1627731" cy="2342947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="" xmlns:a16="http://schemas.microsoft.com/office/drawing/2014/main" id="{5ADD4029-0CFA-944F-A346-3E8C0709E517}"/>
              </a:ext>
            </a:extLst>
          </p:cNvPr>
          <p:cNvSpPr/>
          <p:nvPr/>
        </p:nvSpPr>
        <p:spPr>
          <a:xfrm>
            <a:off x="3788060" y="1743475"/>
            <a:ext cx="1709881" cy="36822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="" xmlns:a16="http://schemas.microsoft.com/office/drawing/2014/main" id="{98A3E3DD-359D-5649-98FA-EE758386AE05}"/>
              </a:ext>
            </a:extLst>
          </p:cNvPr>
          <p:cNvSpPr/>
          <p:nvPr/>
        </p:nvSpPr>
        <p:spPr>
          <a:xfrm rot="8171122">
            <a:off x="4787205" y="3507995"/>
            <a:ext cx="1151004" cy="36822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63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ight Arrow 19">
            <a:extLst>
              <a:ext uri="{FF2B5EF4-FFF2-40B4-BE49-F238E27FC236}">
                <a16:creationId xmlns="" xmlns:a16="http://schemas.microsoft.com/office/drawing/2014/main" id="{57087FB7-9E98-2C4A-A9E9-6DDBEA95E1DC}"/>
              </a:ext>
            </a:extLst>
          </p:cNvPr>
          <p:cNvSpPr/>
          <p:nvPr/>
        </p:nvSpPr>
        <p:spPr>
          <a:xfrm>
            <a:off x="1987261" y="1532481"/>
            <a:ext cx="1709881" cy="33250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2D747BC-C0D6-7746-AF9F-BAFEA45F4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520" y="4135018"/>
            <a:ext cx="1423865" cy="20495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67827191-3739-DC4D-BD16-178333962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59" y="974260"/>
            <a:ext cx="1571261" cy="21445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3ECC07D-FA42-BF4A-B448-995BB5953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094" y="975806"/>
            <a:ext cx="1468103" cy="14458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F96143BD-89B8-5D4E-B302-73BB19CA8675}"/>
              </a:ext>
            </a:extLst>
          </p:cNvPr>
          <p:cNvSpPr/>
          <p:nvPr/>
        </p:nvSpPr>
        <p:spPr>
          <a:xfrm>
            <a:off x="2748849" y="2421665"/>
            <a:ext cx="1732592" cy="6556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>
                <a:solidFill>
                  <a:srgbClr val="4277BB"/>
                </a:solidFill>
              </a:rPr>
              <a:t>CLIENT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="" xmlns:a16="http://schemas.microsoft.com/office/drawing/2014/main" id="{9D3CBC11-D7FD-1840-8470-2A20F56837A1}"/>
              </a:ext>
            </a:extLst>
          </p:cNvPr>
          <p:cNvSpPr/>
          <p:nvPr/>
        </p:nvSpPr>
        <p:spPr>
          <a:xfrm rot="5400000">
            <a:off x="3192467" y="3308121"/>
            <a:ext cx="1009349" cy="34978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5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ght Arrow 14">
            <a:extLst>
              <a:ext uri="{FF2B5EF4-FFF2-40B4-BE49-F238E27FC236}">
                <a16:creationId xmlns="" xmlns:a16="http://schemas.microsoft.com/office/drawing/2014/main" id="{714EC56F-074D-9F42-A96D-D5C21723075E}"/>
              </a:ext>
            </a:extLst>
          </p:cNvPr>
          <p:cNvSpPr/>
          <p:nvPr/>
        </p:nvSpPr>
        <p:spPr>
          <a:xfrm>
            <a:off x="1987261" y="1532481"/>
            <a:ext cx="1709881" cy="33250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8F9F6EC2-719D-B74E-9BB3-43AABC0B7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520" y="4135018"/>
            <a:ext cx="1423865" cy="20495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ACE40B7A-6398-E544-B581-16BF59597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59" y="974260"/>
            <a:ext cx="1571261" cy="21445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F673A60E-216C-F842-A852-A2819E524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656" y="4041451"/>
            <a:ext cx="1670743" cy="21093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705DD62-8FC1-4D4F-B836-8BC2BA8B1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094" y="975806"/>
            <a:ext cx="1468103" cy="144585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025B1973-BF30-E540-9010-68ED2DFFFA1E}"/>
              </a:ext>
            </a:extLst>
          </p:cNvPr>
          <p:cNvSpPr/>
          <p:nvPr/>
        </p:nvSpPr>
        <p:spPr>
          <a:xfrm>
            <a:off x="2748849" y="2421665"/>
            <a:ext cx="1732592" cy="6556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dirty="0">
                <a:solidFill>
                  <a:srgbClr val="4277BB"/>
                </a:solidFill>
              </a:rPr>
              <a:t>CLIENT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756829B6-217E-FD4A-B6E2-4352F3747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656" y="1012979"/>
            <a:ext cx="1726169" cy="2179288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="" xmlns:a16="http://schemas.microsoft.com/office/drawing/2014/main" id="{5C10C2F6-5D81-B246-9957-B3206B5BF619}"/>
              </a:ext>
            </a:extLst>
          </p:cNvPr>
          <p:cNvSpPr/>
          <p:nvPr/>
        </p:nvSpPr>
        <p:spPr>
          <a:xfrm rot="5400000">
            <a:off x="3192467" y="3308121"/>
            <a:ext cx="1009349" cy="34978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127C8F94-1276-1A48-8175-98A65EC84ABC}"/>
              </a:ext>
            </a:extLst>
          </p:cNvPr>
          <p:cNvSpPr/>
          <p:nvPr/>
        </p:nvSpPr>
        <p:spPr>
          <a:xfrm>
            <a:off x="4613709" y="1515203"/>
            <a:ext cx="1487434" cy="34978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Left-Right Arrow 24">
            <a:extLst>
              <a:ext uri="{FF2B5EF4-FFF2-40B4-BE49-F238E27FC236}">
                <a16:creationId xmlns="" xmlns:a16="http://schemas.microsoft.com/office/drawing/2014/main" id="{457D6003-62A2-5748-B245-35FB3D8D3180}"/>
              </a:ext>
            </a:extLst>
          </p:cNvPr>
          <p:cNvSpPr/>
          <p:nvPr/>
        </p:nvSpPr>
        <p:spPr>
          <a:xfrm rot="5400000">
            <a:off x="6832213" y="3354417"/>
            <a:ext cx="737627" cy="305187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85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554DA1-EBF8-3B4C-9FC6-B64A38B7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BD64348-89F0-AB43-ACA9-3BAAA9C57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/>
              <a:t>Follow the recommendation made in the OGC API Hackathon Engineering report (OGC 19-062) to align the time and </a:t>
            </a:r>
            <a:r>
              <a:rPr lang="en-US" sz="2400" dirty="0" err="1"/>
              <a:t>bbox</a:t>
            </a:r>
            <a:r>
              <a:rPr lang="en-US" sz="2400" dirty="0"/>
              <a:t> related search parameters from the OGC OpenSearch Geo and Time Extensions (OGC 10-032r8) and the OGC API - Features - Part 1: Core standard</a:t>
            </a:r>
          </a:p>
          <a:p>
            <a:r>
              <a:rPr lang="en-US" sz="2400" dirty="0"/>
              <a:t>Additional work is needed to harmonize the link model and OpenSearch response metadata in GeoJSON (OGC 17-047) with the OGC API Features Standard. </a:t>
            </a:r>
          </a:p>
          <a:p>
            <a:r>
              <a:rPr lang="en-US" sz="2400" dirty="0"/>
              <a:t>This may require an update to OGC 14-055r2 (which defines a link model incompatible with OGC API Features) and the specifications that are based on the OGC 14-055r2 specification, including Earth Observation Product (OGC 17-003), Earth Observation Collection (OGC 17-084) and OpenSearch Response (OGC 17-047).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5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7E33A14-56C8-DE46-B5E0-14760883D8F2}"/>
              </a:ext>
            </a:extLst>
          </p:cNvPr>
          <p:cNvCxnSpPr>
            <a:cxnSpLocks/>
          </p:cNvCxnSpPr>
          <p:nvPr/>
        </p:nvCxnSpPr>
        <p:spPr>
          <a:xfrm flipV="1">
            <a:off x="5404175" y="2531632"/>
            <a:ext cx="620657" cy="327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91F33596-A975-7F4C-B9AC-834E6E4A18D8}"/>
              </a:ext>
            </a:extLst>
          </p:cNvPr>
          <p:cNvCxnSpPr>
            <a:cxnSpLocks/>
          </p:cNvCxnSpPr>
          <p:nvPr/>
        </p:nvCxnSpPr>
        <p:spPr>
          <a:xfrm flipV="1">
            <a:off x="4705430" y="1928015"/>
            <a:ext cx="153819" cy="52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FDE478E-6AEC-F445-8EF6-210D8108E0EB}"/>
              </a:ext>
            </a:extLst>
          </p:cNvPr>
          <p:cNvCxnSpPr>
            <a:cxnSpLocks/>
          </p:cNvCxnSpPr>
          <p:nvPr/>
        </p:nvCxnSpPr>
        <p:spPr>
          <a:xfrm flipH="1" flipV="1">
            <a:off x="3377289" y="2195315"/>
            <a:ext cx="501684" cy="336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FA5CFD72-A4CB-324C-952E-4C3A52DD8EDC}"/>
              </a:ext>
            </a:extLst>
          </p:cNvPr>
          <p:cNvCxnSpPr>
            <a:cxnSpLocks/>
          </p:cNvCxnSpPr>
          <p:nvPr/>
        </p:nvCxnSpPr>
        <p:spPr>
          <a:xfrm flipH="1">
            <a:off x="3006353" y="3576420"/>
            <a:ext cx="586336" cy="288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BD32072-14D5-2F4E-BF59-C207CDE85092}"/>
              </a:ext>
            </a:extLst>
          </p:cNvPr>
          <p:cNvCxnSpPr>
            <a:cxnSpLocks/>
          </p:cNvCxnSpPr>
          <p:nvPr/>
        </p:nvCxnSpPr>
        <p:spPr>
          <a:xfrm>
            <a:off x="4466865" y="4607296"/>
            <a:ext cx="0" cy="302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F85DC4DB-041B-A946-AA20-6335245B8EA5}"/>
              </a:ext>
            </a:extLst>
          </p:cNvPr>
          <p:cNvCxnSpPr>
            <a:cxnSpLocks/>
          </p:cNvCxnSpPr>
          <p:nvPr/>
        </p:nvCxnSpPr>
        <p:spPr>
          <a:xfrm>
            <a:off x="5393735" y="4037162"/>
            <a:ext cx="631097" cy="379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3949E8E0-C415-4B4B-841C-906F3A4AE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576" y="743474"/>
            <a:ext cx="1572816" cy="162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098D7B67-CA2A-FB43-88DA-F947A47F8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466" y="272268"/>
            <a:ext cx="1243636" cy="1620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3DE32519-5E48-534A-A486-849F768C7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545" y="1641588"/>
            <a:ext cx="1080000" cy="162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BEB79725-E358-E046-8BE9-58AA9E266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3906" y="4226797"/>
            <a:ext cx="1164375" cy="1620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42BB049D-2250-7D48-B876-4CDCB4C1DC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7200" y="5202253"/>
            <a:ext cx="1053000" cy="162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4F282C14-6CA2-044C-9AE0-5874C37809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9033" y="3657113"/>
            <a:ext cx="2008800" cy="1620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AEB28362-EB58-D646-AD7F-0014D25F85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1763" y="2581971"/>
            <a:ext cx="1652851" cy="206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6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26AB4A0-A59C-8C43-B1AC-D4EDDBFECC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8E149C4-7DA9-5740-B6CC-EEF9C5CC3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2533" y="1845528"/>
            <a:ext cx="1925999" cy="1955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0141DF1-D7FD-904F-A175-E60773CA7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972" y="1845528"/>
            <a:ext cx="1925999" cy="1925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216CFE4-E45F-DF40-BAEB-52B61A2159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8094" y="1875159"/>
            <a:ext cx="1925999" cy="1925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2954F69-71F1-9D4C-B302-BC5AA05BCCE1}"/>
              </a:ext>
            </a:extLst>
          </p:cNvPr>
          <p:cNvSpPr/>
          <p:nvPr/>
        </p:nvSpPr>
        <p:spPr>
          <a:xfrm>
            <a:off x="863043" y="3801158"/>
            <a:ext cx="1732592" cy="6556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dirty="0">
                <a:solidFill>
                  <a:prstClr val="white"/>
                </a:solidFill>
              </a:rPr>
              <a:t>APPS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949E77F-F9CA-DF41-8DD2-A9411F0E4881}"/>
              </a:ext>
            </a:extLst>
          </p:cNvPr>
          <p:cNvSpPr/>
          <p:nvPr/>
        </p:nvSpPr>
        <p:spPr>
          <a:xfrm>
            <a:off x="3578866" y="3801158"/>
            <a:ext cx="1732592" cy="6556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dirty="0">
                <a:solidFill>
                  <a:prstClr val="white"/>
                </a:solidFill>
              </a:rPr>
              <a:t>PROCESSES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BC35E653-2D1B-BA4A-94DE-E6605F8ADE69}"/>
              </a:ext>
            </a:extLst>
          </p:cNvPr>
          <p:cNvSpPr/>
          <p:nvPr/>
        </p:nvSpPr>
        <p:spPr>
          <a:xfrm>
            <a:off x="6234797" y="3801158"/>
            <a:ext cx="1732592" cy="6556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dirty="0">
                <a:solidFill>
                  <a:prstClr val="white"/>
                </a:solidFill>
              </a:rPr>
              <a:t>CATALOGS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D61CADD-CABC-B04E-BBC3-9344EED8411E}"/>
              </a:ext>
            </a:extLst>
          </p:cNvPr>
          <p:cNvSpPr/>
          <p:nvPr/>
        </p:nvSpPr>
        <p:spPr>
          <a:xfrm>
            <a:off x="863043" y="6594529"/>
            <a:ext cx="1038386" cy="263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2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D3CA80A-62D8-C640-BA7D-15223B61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40" y="1867079"/>
            <a:ext cx="1796382" cy="17963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F677160-10B7-F940-802A-F17AE8B360CA}"/>
              </a:ext>
            </a:extLst>
          </p:cNvPr>
          <p:cNvSpPr/>
          <p:nvPr/>
        </p:nvSpPr>
        <p:spPr>
          <a:xfrm>
            <a:off x="696435" y="3904093"/>
            <a:ext cx="1732592" cy="6556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dirty="0">
                <a:solidFill>
                  <a:prstClr val="white"/>
                </a:solidFill>
              </a:rPr>
              <a:t>DATA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AB480F4-E024-0B4E-8F8C-C74A8FF08287}"/>
              </a:ext>
            </a:extLst>
          </p:cNvPr>
          <p:cNvSpPr/>
          <p:nvPr/>
        </p:nvSpPr>
        <p:spPr>
          <a:xfrm>
            <a:off x="3125462" y="457200"/>
            <a:ext cx="5527963" cy="55556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defTabSz="4572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Abstract &amp; classification information</a:t>
            </a:r>
          </a:p>
          <a:p>
            <a:pPr marL="285750" indent="-285750" defTabSz="4572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Data types and IO constraints</a:t>
            </a:r>
          </a:p>
          <a:p>
            <a:pPr marL="285750" indent="-285750" defTabSz="4572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Quality information</a:t>
            </a:r>
          </a:p>
          <a:p>
            <a:pPr marL="285750" indent="-285750" defTabSz="4572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Version and provenance</a:t>
            </a:r>
          </a:p>
          <a:p>
            <a:pPr marL="285750" indent="-285750" defTabSz="4572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Interactive or non-interactive</a:t>
            </a:r>
          </a:p>
          <a:p>
            <a:pPr marL="285750" indent="-285750" defTabSz="4572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Execution environment (e.g. Docker version, hardware requirements)</a:t>
            </a:r>
          </a:p>
          <a:p>
            <a:pPr marL="285750" indent="-285750" defTabSz="4572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Execution end-points (e.g. URLs)</a:t>
            </a:r>
          </a:p>
          <a:p>
            <a:pPr marL="285750" indent="-285750" defTabSz="4572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Metrics for costs estimation (data sizing, processing costs)</a:t>
            </a:r>
          </a:p>
          <a:p>
            <a:pPr marL="285750" indent="-285750" algn="ctr" defTabSz="45720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26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F677160-10B7-F940-802A-F17AE8B360CA}"/>
              </a:ext>
            </a:extLst>
          </p:cNvPr>
          <p:cNvSpPr/>
          <p:nvPr/>
        </p:nvSpPr>
        <p:spPr>
          <a:xfrm>
            <a:off x="696435" y="3904093"/>
            <a:ext cx="1732592" cy="6556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>
                <a:solidFill>
                  <a:prstClr val="white"/>
                </a:solidFill>
              </a:rPr>
              <a:t>SERVICE </a:t>
            </a:r>
          </a:p>
          <a:p>
            <a:pPr algn="ctr" defTabSz="457200"/>
            <a:r>
              <a:rPr lang="en-US" sz="2400">
                <a:solidFill>
                  <a:prstClr val="white"/>
                </a:solidFill>
              </a:rPr>
              <a:t>INTERFACE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AB480F4-E024-0B4E-8F8C-C74A8FF08287}"/>
              </a:ext>
            </a:extLst>
          </p:cNvPr>
          <p:cNvSpPr/>
          <p:nvPr/>
        </p:nvSpPr>
        <p:spPr>
          <a:xfrm>
            <a:off x="3125462" y="457200"/>
            <a:ext cx="5527963" cy="55556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defTabSz="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Search interface for discovery by facet and free-text in combination</a:t>
            </a:r>
          </a:p>
          <a:p>
            <a:pPr marL="285750" indent="-285750" defTabSz="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Request interface for retrieval of facet dictionary to support browse</a:t>
            </a:r>
          </a:p>
          <a:p>
            <a:pPr marL="285750" indent="-285750" defTabSz="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Request interface for retrieval of Application metadata</a:t>
            </a:r>
          </a:p>
          <a:p>
            <a:pPr marL="285750" indent="-285750" defTabSz="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Management interface for the Creating, Update and Deletion of records in the catalogue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7BE4796-449C-504B-863C-A0DFB51F8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35" y="1867079"/>
            <a:ext cx="1775691" cy="17756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297E4FE-5493-9147-8B55-BA71E033F312}"/>
              </a:ext>
            </a:extLst>
          </p:cNvPr>
          <p:cNvSpPr/>
          <p:nvPr/>
        </p:nvSpPr>
        <p:spPr>
          <a:xfrm>
            <a:off x="3125462" y="2278251"/>
            <a:ext cx="5527963" cy="3208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BB274DC-0992-BE4F-9F19-2327F0BBC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079" y="2439736"/>
            <a:ext cx="4752727" cy="240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0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F677160-10B7-F940-802A-F17AE8B360CA}"/>
              </a:ext>
            </a:extLst>
          </p:cNvPr>
          <p:cNvSpPr/>
          <p:nvPr/>
        </p:nvSpPr>
        <p:spPr>
          <a:xfrm>
            <a:off x="696435" y="3904093"/>
            <a:ext cx="1732592" cy="6556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>
                <a:solidFill>
                  <a:prstClr val="white"/>
                </a:solidFill>
              </a:rPr>
              <a:t>SERVICE </a:t>
            </a:r>
          </a:p>
          <a:p>
            <a:pPr algn="ctr" defTabSz="457200"/>
            <a:r>
              <a:rPr lang="en-US" sz="2400">
                <a:solidFill>
                  <a:prstClr val="white"/>
                </a:solidFill>
              </a:rPr>
              <a:t>INTERFACE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AB480F4-E024-0B4E-8F8C-C74A8FF08287}"/>
              </a:ext>
            </a:extLst>
          </p:cNvPr>
          <p:cNvSpPr/>
          <p:nvPr/>
        </p:nvSpPr>
        <p:spPr>
          <a:xfrm>
            <a:off x="3125462" y="457200"/>
            <a:ext cx="5527963" cy="55556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defTabSz="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Search interface for discovery by facet and free-text in combination</a:t>
            </a:r>
          </a:p>
          <a:p>
            <a:pPr marL="285750" indent="-285750" defTabSz="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Request interface for retrieval of facet dictionary to support browse</a:t>
            </a:r>
          </a:p>
          <a:p>
            <a:pPr marL="285750" indent="-285750" defTabSz="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Request interface for retrieval of application metadata</a:t>
            </a:r>
          </a:p>
          <a:p>
            <a:pPr marL="285750" indent="-285750" defTabSz="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Management interface for the Creating, Update and Deletion of records in the catalogue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7BE4796-449C-504B-863C-A0DFB51F8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35" y="1867079"/>
            <a:ext cx="1775691" cy="177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6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573E2AD-28C6-124C-93A4-F0F7015C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17390A-8201-4953-9183-2366AD68A04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F98EAA30-7893-B145-8A2D-EEFD4C48EE47}"/>
              </a:ext>
            </a:extLst>
          </p:cNvPr>
          <p:cNvSpPr/>
          <p:nvPr/>
        </p:nvSpPr>
        <p:spPr bwMode="auto">
          <a:xfrm>
            <a:off x="647350" y="2592503"/>
            <a:ext cx="3587510" cy="1672993"/>
          </a:xfrm>
          <a:prstGeom prst="roundRect">
            <a:avLst/>
          </a:prstGeom>
          <a:solidFill>
            <a:srgbClr val="5AD0FD"/>
          </a:solidFill>
          <a:ln w="127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Neue Light" charset="0"/>
                <a:ea typeface="Helvetica Neue Light" charset="0"/>
              </a:rPr>
              <a:t>OpenSearch Geo &amp; Time extension</a:t>
            </a:r>
          </a:p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Neue Light" charset="0"/>
                <a:ea typeface="Helvetica Neue Light" charset="0"/>
              </a:rPr>
              <a:t>10-032r8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89AAF986-63DF-7B42-A3B8-88BA2D109155}"/>
              </a:ext>
            </a:extLst>
          </p:cNvPr>
          <p:cNvSpPr/>
          <p:nvPr/>
        </p:nvSpPr>
        <p:spPr bwMode="auto">
          <a:xfrm>
            <a:off x="4572000" y="2592502"/>
            <a:ext cx="3898320" cy="16729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OpenSearch response encoding GeoJSON / JSON-LD</a:t>
            </a:r>
          </a:p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17-047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="" xmlns:a16="http://schemas.microsoft.com/office/drawing/2014/main" id="{6B113D40-AE34-D640-9F55-F2BDED539E92}"/>
              </a:ext>
            </a:extLst>
          </p:cNvPr>
          <p:cNvSpPr/>
          <p:nvPr/>
        </p:nvSpPr>
        <p:spPr bwMode="auto">
          <a:xfrm>
            <a:off x="611183" y="571844"/>
            <a:ext cx="3623677" cy="1672993"/>
          </a:xfrm>
          <a:prstGeom prst="roundRect">
            <a:avLst/>
          </a:prstGeom>
          <a:solidFill>
            <a:srgbClr val="5AD0FD"/>
          </a:solidFill>
          <a:ln w="127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Neue Light" charset="0"/>
                <a:ea typeface="Helvetica Neue Light" charset="0"/>
              </a:rPr>
              <a:t>OpenSearch extension for </a:t>
            </a:r>
          </a:p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Neue Light" charset="0"/>
                <a:ea typeface="Helvetica Neue Light" charset="0"/>
              </a:rPr>
              <a:t>EO Products &amp; Collections</a:t>
            </a:r>
          </a:p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Neue Light" charset="0"/>
                <a:ea typeface="Helvetica Neue Light" charset="0"/>
              </a:rPr>
              <a:t>13-026r8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14789873-0D28-EA4D-A0D4-58C317374F9C}"/>
              </a:ext>
            </a:extLst>
          </p:cNvPr>
          <p:cNvSpPr/>
          <p:nvPr/>
        </p:nvSpPr>
        <p:spPr bwMode="auto">
          <a:xfrm>
            <a:off x="4572000" y="571843"/>
            <a:ext cx="3898320" cy="16729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OWS Context GeoJSON Encoding Standard</a:t>
            </a:r>
          </a:p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14-055r2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C0CEE97E-1020-874A-8621-8CE904658458}"/>
              </a:ext>
            </a:extLst>
          </p:cNvPr>
          <p:cNvSpPr/>
          <p:nvPr/>
        </p:nvSpPr>
        <p:spPr bwMode="auto">
          <a:xfrm>
            <a:off x="2559630" y="4725250"/>
            <a:ext cx="3898320" cy="167299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OASIS SRU &amp; </a:t>
            </a:r>
          </a:p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OpenSearch Extension</a:t>
            </a:r>
          </a:p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Search and Retrieval via URL</a:t>
            </a:r>
          </a:p>
        </p:txBody>
      </p:sp>
    </p:spTree>
    <p:extLst>
      <p:ext uri="{BB962C8B-B14F-4D97-AF65-F5344CB8AC3E}">
        <p14:creationId xmlns:p14="http://schemas.microsoft.com/office/powerpoint/2010/main" val="5628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573E2AD-28C6-124C-93A4-F0F7015C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17390A-8201-4953-9183-2366AD68A04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FD68C90-6B08-2647-A2DB-9D9E74609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40" y="1867079"/>
            <a:ext cx="1796382" cy="17963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213EE15E-EAFA-E542-BAE4-EA92E9A66269}"/>
              </a:ext>
            </a:extLst>
          </p:cNvPr>
          <p:cNvSpPr/>
          <p:nvPr/>
        </p:nvSpPr>
        <p:spPr>
          <a:xfrm>
            <a:off x="696435" y="3904093"/>
            <a:ext cx="1732592" cy="6556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dirty="0">
                <a:solidFill>
                  <a:prstClr val="white"/>
                </a:solidFill>
              </a:rPr>
              <a:t>DATA MODEL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="" xmlns:a16="http://schemas.microsoft.com/office/drawing/2014/main" id="{0ABA271E-77EA-014B-A39E-780F5D5870C4}"/>
              </a:ext>
            </a:extLst>
          </p:cNvPr>
          <p:cNvSpPr/>
          <p:nvPr/>
        </p:nvSpPr>
        <p:spPr bwMode="auto">
          <a:xfrm>
            <a:off x="3421722" y="2742015"/>
            <a:ext cx="2396686" cy="11620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457200"/>
            <a:r>
              <a:rPr lang="en-US" sz="2400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OWS W*S</a:t>
            </a:r>
          </a:p>
          <a:p>
            <a:pPr algn="ctr" defTabSz="457200"/>
            <a:r>
              <a:rPr lang="en-US" sz="2400" b="1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Operations</a:t>
            </a:r>
            <a:r>
              <a:rPr lang="en-US" sz="2000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="" xmlns:a16="http://schemas.microsoft.com/office/drawing/2014/main" id="{EAC73E91-598C-E348-9459-15FF55C5AD1F}"/>
              </a:ext>
            </a:extLst>
          </p:cNvPr>
          <p:cNvSpPr/>
          <p:nvPr/>
        </p:nvSpPr>
        <p:spPr bwMode="auto">
          <a:xfrm>
            <a:off x="6073634" y="2742015"/>
            <a:ext cx="2396686" cy="11620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457200"/>
            <a:r>
              <a:rPr lang="en-US" sz="2400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OGC API - *</a:t>
            </a:r>
          </a:p>
          <a:p>
            <a:pPr algn="ctr" defTabSz="457200"/>
            <a:r>
              <a:rPr lang="en-US" sz="2400" b="1" strike="sngStrike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Operations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="" xmlns:a16="http://schemas.microsoft.com/office/drawing/2014/main" id="{37FEE6C9-7BE5-1D4B-B1D8-DCDD39606705}"/>
              </a:ext>
            </a:extLst>
          </p:cNvPr>
          <p:cNvSpPr/>
          <p:nvPr/>
        </p:nvSpPr>
        <p:spPr bwMode="auto">
          <a:xfrm>
            <a:off x="4572000" y="571843"/>
            <a:ext cx="3898320" cy="16729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OWS Context GeoJSON Encoding Standard</a:t>
            </a:r>
          </a:p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14-055r2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="" xmlns:a16="http://schemas.microsoft.com/office/drawing/2014/main" id="{5676BBA9-9718-AB43-A8A4-610300210E78}"/>
              </a:ext>
            </a:extLst>
          </p:cNvPr>
          <p:cNvSpPr/>
          <p:nvPr/>
        </p:nvSpPr>
        <p:spPr bwMode="auto">
          <a:xfrm>
            <a:off x="3421722" y="4218968"/>
            <a:ext cx="2396686" cy="11620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457200"/>
            <a:r>
              <a:rPr lang="en-US" sz="2400" dirty="0" err="1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dcat:DataService</a:t>
            </a:r>
            <a:endParaRPr lang="en-US" sz="2400" dirty="0">
              <a:solidFill>
                <a:prstClr val="black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5A94B62C-C22D-A848-B175-D30EA086654C}"/>
              </a:ext>
            </a:extLst>
          </p:cNvPr>
          <p:cNvSpPr/>
          <p:nvPr/>
        </p:nvSpPr>
        <p:spPr bwMode="auto">
          <a:xfrm>
            <a:off x="6118664" y="4218968"/>
            <a:ext cx="2396686" cy="11620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457200"/>
            <a:r>
              <a:rPr lang="en-US" sz="2400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Data Quality Vocabulary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="" xmlns:a16="http://schemas.microsoft.com/office/drawing/2014/main" id="{2570DA68-5131-E14F-96AC-9F264BB66FED}"/>
              </a:ext>
            </a:extLst>
          </p:cNvPr>
          <p:cNvSpPr/>
          <p:nvPr/>
        </p:nvSpPr>
        <p:spPr bwMode="auto">
          <a:xfrm>
            <a:off x="3432614" y="5559398"/>
            <a:ext cx="2396686" cy="11620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457200"/>
            <a:r>
              <a:rPr lang="en-US" sz="2400" dirty="0" err="1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GeoDCAT</a:t>
            </a:r>
            <a:r>
              <a:rPr lang="en-US" sz="2400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-AP</a:t>
            </a:r>
          </a:p>
        </p:txBody>
      </p:sp>
    </p:spTree>
    <p:extLst>
      <p:ext uri="{BB962C8B-B14F-4D97-AF65-F5344CB8AC3E}">
        <p14:creationId xmlns:p14="http://schemas.microsoft.com/office/powerpoint/2010/main" val="227798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F677160-10B7-F940-802A-F17AE8B360CA}"/>
              </a:ext>
            </a:extLst>
          </p:cNvPr>
          <p:cNvSpPr/>
          <p:nvPr/>
        </p:nvSpPr>
        <p:spPr>
          <a:xfrm>
            <a:off x="696435" y="3904093"/>
            <a:ext cx="1732592" cy="6556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dirty="0">
                <a:solidFill>
                  <a:prstClr val="white"/>
                </a:solidFill>
              </a:rPr>
              <a:t>SERVICE </a:t>
            </a:r>
          </a:p>
          <a:p>
            <a:pPr algn="ctr" defTabSz="457200"/>
            <a:r>
              <a:rPr lang="en-US" sz="2400" dirty="0">
                <a:solidFill>
                  <a:prstClr val="white"/>
                </a:solidFill>
              </a:rPr>
              <a:t>INTERFACE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AB480F4-E024-0B4E-8F8C-C74A8FF08287}"/>
              </a:ext>
            </a:extLst>
          </p:cNvPr>
          <p:cNvSpPr/>
          <p:nvPr/>
        </p:nvSpPr>
        <p:spPr>
          <a:xfrm>
            <a:off x="3125462" y="457200"/>
            <a:ext cx="5527963" cy="55556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defTabSz="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Transactions: OGC API Common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7BE4796-449C-504B-863C-A0DFB51F8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35" y="1867079"/>
            <a:ext cx="1775691" cy="177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7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1122</Words>
  <Application>Microsoft Office PowerPoint</Application>
  <PresentationFormat>On-screen Show (4:3)</PresentationFormat>
  <Paragraphs>98</Paragraphs>
  <Slides>15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 Reed</dc:creator>
  <cp:lastModifiedBy>Carl Reed</cp:lastModifiedBy>
  <cp:revision>1</cp:revision>
  <dcterms:created xsi:type="dcterms:W3CDTF">2020-01-22T18:34:28Z</dcterms:created>
  <dcterms:modified xsi:type="dcterms:W3CDTF">2020-01-22T18:38:43Z</dcterms:modified>
</cp:coreProperties>
</file>